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A639BAB5-7C96-42CE-BCB9-5C8BCB77DB46}" type="datetimeFigureOut">
              <a:rPr lang="en-US" smtClean="0"/>
              <a:t>4/12/2023</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E64AE910-4483-44E0-A603-E855A214E261}" type="slidenum">
              <a:rPr lang="en-US" smtClean="0"/>
              <a:t>‹#›</a:t>
            </a:fld>
            <a:endParaRPr lang="en-US"/>
          </a:p>
        </p:txBody>
      </p:sp>
    </p:spTree>
    <p:extLst>
      <p:ext uri="{BB962C8B-B14F-4D97-AF65-F5344CB8AC3E}">
        <p14:creationId xmlns:p14="http://schemas.microsoft.com/office/powerpoint/2010/main" val="324725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39BAB5-7C96-42CE-BCB9-5C8BCB77DB46}"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E910-4483-44E0-A603-E855A214E261}" type="slidenum">
              <a:rPr lang="en-US" smtClean="0"/>
              <a:t>‹#›</a:t>
            </a:fld>
            <a:endParaRPr lang="en-US"/>
          </a:p>
        </p:txBody>
      </p:sp>
    </p:spTree>
    <p:extLst>
      <p:ext uri="{BB962C8B-B14F-4D97-AF65-F5344CB8AC3E}">
        <p14:creationId xmlns:p14="http://schemas.microsoft.com/office/powerpoint/2010/main" val="3318367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39BAB5-7C96-42CE-BCB9-5C8BCB77DB46}"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E910-4483-44E0-A603-E855A214E261}" type="slidenum">
              <a:rPr lang="en-US" smtClean="0"/>
              <a:t>‹#›</a:t>
            </a:fld>
            <a:endParaRPr lang="en-US"/>
          </a:p>
        </p:txBody>
      </p:sp>
    </p:spTree>
    <p:extLst>
      <p:ext uri="{BB962C8B-B14F-4D97-AF65-F5344CB8AC3E}">
        <p14:creationId xmlns:p14="http://schemas.microsoft.com/office/powerpoint/2010/main" val="237133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39BAB5-7C96-42CE-BCB9-5C8BCB77DB46}"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E910-4483-44E0-A603-E855A214E261}" type="slidenum">
              <a:rPr lang="en-US" smtClean="0"/>
              <a:t>‹#›</a:t>
            </a:fld>
            <a:endParaRPr lang="en-US"/>
          </a:p>
        </p:txBody>
      </p:sp>
    </p:spTree>
    <p:extLst>
      <p:ext uri="{BB962C8B-B14F-4D97-AF65-F5344CB8AC3E}">
        <p14:creationId xmlns:p14="http://schemas.microsoft.com/office/powerpoint/2010/main" val="824887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39BAB5-7C96-42CE-BCB9-5C8BCB77DB46}"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E910-4483-44E0-A603-E855A214E261}" type="slidenum">
              <a:rPr lang="en-US" smtClean="0"/>
              <a:t>‹#›</a:t>
            </a:fld>
            <a:endParaRPr lang="en-US"/>
          </a:p>
        </p:txBody>
      </p:sp>
    </p:spTree>
    <p:extLst>
      <p:ext uri="{BB962C8B-B14F-4D97-AF65-F5344CB8AC3E}">
        <p14:creationId xmlns:p14="http://schemas.microsoft.com/office/powerpoint/2010/main" val="1085806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39BAB5-7C96-42CE-BCB9-5C8BCB77DB46}"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AE910-4483-44E0-A603-E855A214E261}" type="slidenum">
              <a:rPr lang="en-US" smtClean="0"/>
              <a:t>‹#›</a:t>
            </a:fld>
            <a:endParaRPr lang="en-US"/>
          </a:p>
        </p:txBody>
      </p:sp>
    </p:spTree>
    <p:extLst>
      <p:ext uri="{BB962C8B-B14F-4D97-AF65-F5344CB8AC3E}">
        <p14:creationId xmlns:p14="http://schemas.microsoft.com/office/powerpoint/2010/main" val="912623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39BAB5-7C96-42CE-BCB9-5C8BCB77DB46}"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4AE910-4483-44E0-A603-E855A214E261}" type="slidenum">
              <a:rPr lang="en-US" smtClean="0"/>
              <a:t>‹#›</a:t>
            </a:fld>
            <a:endParaRPr lang="en-US"/>
          </a:p>
        </p:txBody>
      </p:sp>
    </p:spTree>
    <p:extLst>
      <p:ext uri="{BB962C8B-B14F-4D97-AF65-F5344CB8AC3E}">
        <p14:creationId xmlns:p14="http://schemas.microsoft.com/office/powerpoint/2010/main" val="3949275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39BAB5-7C96-42CE-BCB9-5C8BCB77DB46}" type="datetimeFigureOut">
              <a:rPr lang="en-US" smtClean="0"/>
              <a:t>4/12/2023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4AE910-4483-44E0-A603-E855A214E261}" type="slidenum">
              <a:rPr lang="en-US" smtClean="0"/>
              <a:t>‹#›</a:t>
            </a:fld>
            <a:endParaRPr lang="en-US"/>
          </a:p>
        </p:txBody>
      </p:sp>
    </p:spTree>
    <p:extLst>
      <p:ext uri="{BB962C8B-B14F-4D97-AF65-F5344CB8AC3E}">
        <p14:creationId xmlns:p14="http://schemas.microsoft.com/office/powerpoint/2010/main" val="4137130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9BAB5-7C96-42CE-BCB9-5C8BCB77DB46}" type="datetimeFigureOut">
              <a:rPr lang="en-US" smtClean="0"/>
              <a:t>4/12/2023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4AE910-4483-44E0-A603-E855A214E261}" type="slidenum">
              <a:rPr lang="en-US" smtClean="0"/>
              <a:t>‹#›</a:t>
            </a:fld>
            <a:endParaRPr lang="en-US"/>
          </a:p>
        </p:txBody>
      </p:sp>
    </p:spTree>
    <p:extLst>
      <p:ext uri="{BB962C8B-B14F-4D97-AF65-F5344CB8AC3E}">
        <p14:creationId xmlns:p14="http://schemas.microsoft.com/office/powerpoint/2010/main" val="4239468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639BAB5-7C96-42CE-BCB9-5C8BCB77DB46}"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64AE910-4483-44E0-A603-E855A214E261}" type="slidenum">
              <a:rPr lang="en-US" smtClean="0"/>
              <a:t>‹#›</a:t>
            </a:fld>
            <a:endParaRPr lang="en-US"/>
          </a:p>
        </p:txBody>
      </p:sp>
    </p:spTree>
    <p:extLst>
      <p:ext uri="{BB962C8B-B14F-4D97-AF65-F5344CB8AC3E}">
        <p14:creationId xmlns:p14="http://schemas.microsoft.com/office/powerpoint/2010/main" val="3797541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A639BAB5-7C96-42CE-BCB9-5C8BCB77DB46}" type="datetimeFigureOut">
              <a:rPr lang="en-US" smtClean="0"/>
              <a:t>4/12/2023</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E64AE910-4483-44E0-A603-E855A214E261}" type="slidenum">
              <a:rPr lang="en-US" smtClean="0"/>
              <a:t>‹#›</a:t>
            </a:fld>
            <a:endParaRPr lang="en-US"/>
          </a:p>
        </p:txBody>
      </p:sp>
    </p:spTree>
    <p:extLst>
      <p:ext uri="{BB962C8B-B14F-4D97-AF65-F5344CB8AC3E}">
        <p14:creationId xmlns:p14="http://schemas.microsoft.com/office/powerpoint/2010/main" val="355763078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A639BAB5-7C96-42CE-BCB9-5C8BCB77DB46}" type="datetimeFigureOut">
              <a:rPr lang="en-US" smtClean="0"/>
              <a:t>4/12/2023</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E64AE910-4483-44E0-A603-E855A214E261}" type="slidenum">
              <a:rPr lang="en-US" smtClean="0"/>
              <a:t>‹#›</a:t>
            </a:fld>
            <a:endParaRPr lang="en-US"/>
          </a:p>
        </p:txBody>
      </p:sp>
    </p:spTree>
    <p:extLst>
      <p:ext uri="{BB962C8B-B14F-4D97-AF65-F5344CB8AC3E}">
        <p14:creationId xmlns:p14="http://schemas.microsoft.com/office/powerpoint/2010/main" val="302485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2A7B-A4A5-6AD7-6177-E0B5F175CEBB}"/>
              </a:ext>
            </a:extLst>
          </p:cNvPr>
          <p:cNvSpPr>
            <a:spLocks noGrp="1"/>
          </p:cNvSpPr>
          <p:nvPr>
            <p:ph type="ctrTitle"/>
          </p:nvPr>
        </p:nvSpPr>
        <p:spPr/>
        <p:txBody>
          <a:bodyPr/>
          <a:lstStyle/>
          <a:p>
            <a:r>
              <a:rPr lang="en-US" b="1" dirty="0"/>
              <a:t>Circular Flow in a Three-sector Economy</a:t>
            </a:r>
          </a:p>
        </p:txBody>
      </p:sp>
      <p:sp>
        <p:nvSpPr>
          <p:cNvPr id="3" name="Subtitle 2">
            <a:extLst>
              <a:ext uri="{FF2B5EF4-FFF2-40B4-BE49-F238E27FC236}">
                <a16:creationId xmlns:a16="http://schemas.microsoft.com/office/drawing/2014/main" id="{FF6E9B98-34DD-3DAF-ACDB-B1E76C4DA51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51174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08BC7-7E04-3CFB-61EE-9F84EEC9A7DC}"/>
              </a:ext>
            </a:extLst>
          </p:cNvPr>
          <p:cNvSpPr>
            <a:spLocks noGrp="1"/>
          </p:cNvSpPr>
          <p:nvPr>
            <p:ph type="title"/>
          </p:nvPr>
        </p:nvSpPr>
        <p:spPr/>
        <p:txBody>
          <a:bodyPr/>
          <a:lstStyle/>
          <a:p>
            <a:r>
              <a:rPr lang="en-US" b="1" dirty="0"/>
              <a:t>Circular Flow in a Three-sector Economy</a:t>
            </a:r>
          </a:p>
        </p:txBody>
      </p:sp>
      <p:sp>
        <p:nvSpPr>
          <p:cNvPr id="3" name="Content Placeholder 2">
            <a:extLst>
              <a:ext uri="{FF2B5EF4-FFF2-40B4-BE49-F238E27FC236}">
                <a16:creationId xmlns:a16="http://schemas.microsoft.com/office/drawing/2014/main" id="{753D6F2B-3711-7E0F-B170-905974088987}"/>
              </a:ext>
            </a:extLst>
          </p:cNvPr>
          <p:cNvSpPr>
            <a:spLocks noGrp="1"/>
          </p:cNvSpPr>
          <p:nvPr>
            <p:ph idx="1"/>
          </p:nvPr>
        </p:nvSpPr>
        <p:spPr/>
        <p:txBody>
          <a:bodyPr/>
          <a:lstStyle/>
          <a:p>
            <a:pPr marL="0" indent="0" algn="just">
              <a:buNone/>
            </a:pPr>
            <a:r>
              <a:rPr lang="en-US" dirty="0"/>
              <a:t>The government also plays a crucial role in the economic development of a country. Therefore, the circular flow of income in a three-sector economy includes households, firms, and the government sector. The government of a country acts as both a firm and a consumer. As a firm or producer, the government produces goods and services for the economy. However, as a consumer, it spends money on the consumption of goods and services produced by the firms. Besides the flows of circular income in the two-sector economy with a financial market, the additional flows due to the inclusion of the Government are:</a:t>
            </a:r>
          </a:p>
        </p:txBody>
      </p:sp>
    </p:spTree>
    <p:extLst>
      <p:ext uri="{BB962C8B-B14F-4D97-AF65-F5344CB8AC3E}">
        <p14:creationId xmlns:p14="http://schemas.microsoft.com/office/powerpoint/2010/main" val="3765417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71DD6-6B0A-0D2B-ACD6-DC24EAC0329A}"/>
              </a:ext>
            </a:extLst>
          </p:cNvPr>
          <p:cNvSpPr>
            <a:spLocks noGrp="1"/>
          </p:cNvSpPr>
          <p:nvPr>
            <p:ph type="title"/>
          </p:nvPr>
        </p:nvSpPr>
        <p:spPr/>
        <p:txBody>
          <a:bodyPr/>
          <a:lstStyle/>
          <a:p>
            <a:pPr algn="just"/>
            <a:r>
              <a:rPr lang="en-US" b="1" dirty="0"/>
              <a:t>1. Between Households and Government:</a:t>
            </a:r>
          </a:p>
        </p:txBody>
      </p:sp>
      <p:sp>
        <p:nvSpPr>
          <p:cNvPr id="3" name="Content Placeholder 2">
            <a:extLst>
              <a:ext uri="{FF2B5EF4-FFF2-40B4-BE49-F238E27FC236}">
                <a16:creationId xmlns:a16="http://schemas.microsoft.com/office/drawing/2014/main" id="{1C1E2DF9-DFB7-7FD1-F6D5-51BC788CA4BF}"/>
              </a:ext>
            </a:extLst>
          </p:cNvPr>
          <p:cNvSpPr>
            <a:spLocks noGrp="1"/>
          </p:cNvSpPr>
          <p:nvPr>
            <p:ph idx="1"/>
          </p:nvPr>
        </p:nvSpPr>
        <p:spPr/>
        <p:txBody>
          <a:bodyPr>
            <a:normAutofit/>
          </a:bodyPr>
          <a:lstStyle/>
          <a:p>
            <a:pPr marL="0" indent="0" algn="just">
              <a:buNone/>
            </a:pPr>
            <a:r>
              <a:rPr lang="en-US" dirty="0"/>
              <a:t>The money from the government to households flows in an economy in two forms. First, in the form of transfer payments, such as old age pensions, scholarships, etc. Second, in the form of factor payments for hiring factor services of the households. This money flows back from households to the government in the form of direct taxes, such as interest tax, income tax, etc. </a:t>
            </a:r>
          </a:p>
        </p:txBody>
      </p:sp>
    </p:spTree>
    <p:extLst>
      <p:ext uri="{BB962C8B-B14F-4D97-AF65-F5344CB8AC3E}">
        <p14:creationId xmlns:p14="http://schemas.microsoft.com/office/powerpoint/2010/main" val="2655851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A2D01-0CD5-DA7C-67FB-C18F1F2B2A69}"/>
              </a:ext>
            </a:extLst>
          </p:cNvPr>
          <p:cNvSpPr>
            <a:spLocks noGrp="1"/>
          </p:cNvSpPr>
          <p:nvPr>
            <p:ph type="title"/>
          </p:nvPr>
        </p:nvSpPr>
        <p:spPr/>
        <p:txBody>
          <a:bodyPr/>
          <a:lstStyle/>
          <a:p>
            <a:r>
              <a:rPr lang="en-US" b="1" dirty="0"/>
              <a:t>2. Between Firms and Government:</a:t>
            </a:r>
          </a:p>
        </p:txBody>
      </p:sp>
      <p:sp>
        <p:nvSpPr>
          <p:cNvPr id="3" name="Content Placeholder 2">
            <a:extLst>
              <a:ext uri="{FF2B5EF4-FFF2-40B4-BE49-F238E27FC236}">
                <a16:creationId xmlns:a16="http://schemas.microsoft.com/office/drawing/2014/main" id="{57BE9C4B-19DB-7C39-449B-50C4EEE8C0E9}"/>
              </a:ext>
            </a:extLst>
          </p:cNvPr>
          <p:cNvSpPr>
            <a:spLocks noGrp="1"/>
          </p:cNvSpPr>
          <p:nvPr>
            <p:ph idx="1"/>
          </p:nvPr>
        </p:nvSpPr>
        <p:spPr/>
        <p:txBody>
          <a:bodyPr>
            <a:normAutofit/>
          </a:bodyPr>
          <a:lstStyle/>
          <a:p>
            <a:pPr marL="0" indent="0" algn="just">
              <a:buNone/>
            </a:pPr>
            <a:r>
              <a:rPr lang="en-US" dirty="0"/>
              <a:t>The money from firms to the government flows in an economy in the form of direct and indirect taxes. However, the money from the government to the firms flows into an economy in the form of subsidies. In this case, the government grants subsidies to the firms and makes payments to the firms for the purchase of goods and services produced by them. </a:t>
            </a:r>
          </a:p>
          <a:p>
            <a:pPr marL="0" indent="0" algn="just">
              <a:buNone/>
            </a:pPr>
            <a:r>
              <a:rPr lang="en-US" dirty="0"/>
              <a:t>The financial market also plays an important role in a three-sector economy, as the government saves a part of their earned income and deposits the same in the financial market. Besides, the government also borrows money from the financial market so it can meet its expenditures. </a:t>
            </a:r>
          </a:p>
        </p:txBody>
      </p:sp>
    </p:spTree>
    <p:extLst>
      <p:ext uri="{BB962C8B-B14F-4D97-AF65-F5344CB8AC3E}">
        <p14:creationId xmlns:p14="http://schemas.microsoft.com/office/powerpoint/2010/main" val="4366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07CC-C1D4-DD96-4220-9D9450454FD4}"/>
              </a:ext>
            </a:extLst>
          </p:cNvPr>
          <p:cNvSpPr>
            <a:spLocks noGrp="1"/>
          </p:cNvSpPr>
          <p:nvPr>
            <p:ph type="title"/>
          </p:nvPr>
        </p:nvSpPr>
        <p:spPr/>
        <p:txBody>
          <a:bodyPr/>
          <a:lstStyle/>
          <a:p>
            <a:pPr algn="just"/>
            <a:r>
              <a:rPr lang="en-US" b="1" dirty="0"/>
              <a:t>This concept can be better understood with the help of the following diagram:</a:t>
            </a:r>
          </a:p>
        </p:txBody>
      </p:sp>
      <p:pic>
        <p:nvPicPr>
          <p:cNvPr id="5" name="Content Placeholder 4">
            <a:extLst>
              <a:ext uri="{FF2B5EF4-FFF2-40B4-BE49-F238E27FC236}">
                <a16:creationId xmlns:a16="http://schemas.microsoft.com/office/drawing/2014/main" id="{655A6073-5260-9384-F0B0-5A0C8C37959F}"/>
              </a:ext>
            </a:extLst>
          </p:cNvPr>
          <p:cNvPicPr>
            <a:picLocks noGrp="1" noChangeAspect="1"/>
          </p:cNvPicPr>
          <p:nvPr>
            <p:ph idx="1"/>
          </p:nvPr>
        </p:nvPicPr>
        <p:blipFill>
          <a:blip r:embed="rId2"/>
          <a:stretch>
            <a:fillRect/>
          </a:stretch>
        </p:blipFill>
        <p:spPr>
          <a:xfrm>
            <a:off x="3201864" y="2011363"/>
            <a:ext cx="5702546" cy="3767137"/>
          </a:xfrm>
          <a:prstGeom prst="rect">
            <a:avLst/>
          </a:prstGeom>
        </p:spPr>
      </p:pic>
    </p:spTree>
    <p:extLst>
      <p:ext uri="{BB962C8B-B14F-4D97-AF65-F5344CB8AC3E}">
        <p14:creationId xmlns:p14="http://schemas.microsoft.com/office/powerpoint/2010/main" val="4216758570"/>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TotalTime>
  <Words>348</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 Light</vt:lpstr>
      <vt:lpstr>Metropolitan</vt:lpstr>
      <vt:lpstr>Circular Flow in a Three-sector Economy</vt:lpstr>
      <vt:lpstr>Circular Flow in a Three-sector Economy</vt:lpstr>
      <vt:lpstr>1. Between Households and Government:</vt:lpstr>
      <vt:lpstr>2. Between Firms and Government:</vt:lpstr>
      <vt:lpstr>This concept can be better understood with the help of the following diagram: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Flow in a Three-sector Economy</dc:title>
  <dc:creator>Ananya Priya</dc:creator>
  <cp:lastModifiedBy>Ananya Priya</cp:lastModifiedBy>
  <cp:revision>3</cp:revision>
  <dcterms:created xsi:type="dcterms:W3CDTF">2023-04-12T09:43:01Z</dcterms:created>
  <dcterms:modified xsi:type="dcterms:W3CDTF">2023-04-12T09:44:03Z</dcterms:modified>
</cp:coreProperties>
</file>